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64" r:id="rId2"/>
    <p:sldId id="283" r:id="rId3"/>
    <p:sldId id="284" r:id="rId4"/>
    <p:sldId id="257" r:id="rId5"/>
    <p:sldId id="285" r:id="rId6"/>
    <p:sldId id="288" r:id="rId7"/>
    <p:sldId id="376" r:id="rId8"/>
    <p:sldId id="377" r:id="rId9"/>
    <p:sldId id="378" r:id="rId10"/>
    <p:sldId id="379" r:id="rId11"/>
    <p:sldId id="381" r:id="rId12"/>
    <p:sldId id="382" r:id="rId13"/>
    <p:sldId id="380" r:id="rId14"/>
    <p:sldId id="383" r:id="rId15"/>
    <p:sldId id="384" r:id="rId16"/>
    <p:sldId id="385" r:id="rId17"/>
    <p:sldId id="386" r:id="rId18"/>
    <p:sldId id="291" r:id="rId19"/>
    <p:sldId id="292" r:id="rId20"/>
    <p:sldId id="286" r:id="rId21"/>
    <p:sldId id="375" r:id="rId22"/>
    <p:sldId id="387" r:id="rId23"/>
    <p:sldId id="390" r:id="rId24"/>
    <p:sldId id="391" r:id="rId25"/>
    <p:sldId id="392" r:id="rId26"/>
    <p:sldId id="389" r:id="rId27"/>
    <p:sldId id="287" r:id="rId28"/>
    <p:sldId id="401" r:id="rId29"/>
    <p:sldId id="402" r:id="rId30"/>
    <p:sldId id="403" r:id="rId31"/>
    <p:sldId id="404" r:id="rId32"/>
    <p:sldId id="347" r:id="rId33"/>
    <p:sldId id="399" r:id="rId34"/>
    <p:sldId id="400" r:id="rId35"/>
    <p:sldId id="263" r:id="rId36"/>
    <p:sldId id="395" r:id="rId37"/>
    <p:sldId id="259" r:id="rId38"/>
    <p:sldId id="346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B9D501-E5F0-4177-9D78-95A12829465B}">
          <p14:sldIdLst>
            <p14:sldId id="264"/>
            <p14:sldId id="283"/>
            <p14:sldId id="284"/>
            <p14:sldId id="257"/>
            <p14:sldId id="285"/>
            <p14:sldId id="288"/>
            <p14:sldId id="376"/>
            <p14:sldId id="377"/>
            <p14:sldId id="378"/>
            <p14:sldId id="379"/>
            <p14:sldId id="381"/>
            <p14:sldId id="382"/>
            <p14:sldId id="380"/>
            <p14:sldId id="383"/>
            <p14:sldId id="384"/>
            <p14:sldId id="385"/>
            <p14:sldId id="386"/>
            <p14:sldId id="291"/>
            <p14:sldId id="292"/>
            <p14:sldId id="286"/>
            <p14:sldId id="375"/>
            <p14:sldId id="387"/>
            <p14:sldId id="390"/>
            <p14:sldId id="391"/>
            <p14:sldId id="392"/>
            <p14:sldId id="389"/>
            <p14:sldId id="287"/>
            <p14:sldId id="401"/>
            <p14:sldId id="402"/>
            <p14:sldId id="403"/>
            <p14:sldId id="404"/>
            <p14:sldId id="347"/>
            <p14:sldId id="399"/>
            <p14:sldId id="400"/>
            <p14:sldId id="263"/>
            <p14:sldId id="395"/>
            <p14:sldId id="259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FFDC2D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uynh10\Downloads\individual%20note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uynh10\Downloads\individual%20note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[individual notes analysis.xlsx]Sheet6!PivotTable3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Number of Statements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Sheet6!$B$4:$B$6</c:f>
              <c:numCache>
                <c:formatCode>General</c:formatCode>
                <c:ptCount val="2"/>
                <c:pt idx="0">
                  <c:v>23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8-4A29-9B2F-4A728062A4A8}"/>
            </c:ext>
          </c:extLst>
        </c:ser>
        <c:ser>
          <c:idx val="1"/>
          <c:order val="1"/>
          <c:tx>
            <c:strRef>
              <c:f>Sheet6!$C$3</c:f>
              <c:strCache>
                <c:ptCount val="1"/>
                <c:pt idx="0">
                  <c:v>Contains Notes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Sheet6!$C$4:$C$6</c:f>
              <c:numCache>
                <c:formatCode>General</c:formatCode>
                <c:ptCount val="2"/>
                <c:pt idx="0">
                  <c:v>16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8-4A29-9B2F-4A728062A4A8}"/>
            </c:ext>
          </c:extLst>
        </c:ser>
        <c:ser>
          <c:idx val="2"/>
          <c:order val="2"/>
          <c:tx>
            <c:strRef>
              <c:f>Sheet6!$D$3</c:f>
              <c:strCache>
                <c:ptCount val="1"/>
                <c:pt idx="0">
                  <c:v>Requires a Proxy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Sheet6!$D$4:$D$6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8-4A29-9B2F-4A728062A4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79744735"/>
        <c:axId val="1974647519"/>
      </c:barChart>
      <c:catAx>
        <c:axId val="1979744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647519"/>
        <c:crosses val="autoZero"/>
        <c:auto val="1"/>
        <c:lblAlgn val="ctr"/>
        <c:lblOffset val="100"/>
        <c:noMultiLvlLbl val="0"/>
      </c:catAx>
      <c:valAx>
        <c:axId val="19746475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974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[individual notes analysis.xlsx]Sheet7!PivotTable4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Sheet7!$B$3</c:f>
              <c:strCache>
                <c:ptCount val="1"/>
                <c:pt idx="0">
                  <c:v>Number of Statements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Sheet7!$B$4:$B$6</c:f>
              <c:numCache>
                <c:formatCode>General</c:formatCode>
                <c:ptCount val="2"/>
                <c:pt idx="0">
                  <c:v>57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9-4580-89A9-737A1A4A1AEF}"/>
            </c:ext>
          </c:extLst>
        </c:ser>
        <c:ser>
          <c:idx val="1"/>
          <c:order val="1"/>
          <c:tx>
            <c:strRef>
              <c:f>Sheet7!$C$3</c:f>
              <c:strCache>
                <c:ptCount val="1"/>
                <c:pt idx="0">
                  <c:v>Contains Notes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Sheet7!$C$4:$C$6</c:f>
              <c:numCache>
                <c:formatCode>General</c:formatCode>
                <c:ptCount val="2"/>
                <c:pt idx="0">
                  <c:v>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9-4580-89A9-737A1A4A1AEF}"/>
            </c:ext>
          </c:extLst>
        </c:ser>
        <c:ser>
          <c:idx val="2"/>
          <c:order val="2"/>
          <c:tx>
            <c:strRef>
              <c:f>Sheet7!$D$3</c:f>
              <c:strCache>
                <c:ptCount val="1"/>
                <c:pt idx="0">
                  <c:v>Requires a Proxy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Sheet7!$D$4:$D$6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9-4580-89A9-737A1A4A1A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80881599"/>
        <c:axId val="1979162015"/>
      </c:barChart>
      <c:catAx>
        <c:axId val="1780881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162015"/>
        <c:crosses val="autoZero"/>
        <c:auto val="1"/>
        <c:lblAlgn val="ctr"/>
        <c:lblOffset val="100"/>
        <c:noMultiLvlLbl val="0"/>
      </c:catAx>
      <c:valAx>
        <c:axId val="1979162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088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PowerPoint]Sheet5!PivotTable3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 Statements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Sheet5!$B$4:$B$6</c:f>
              <c:numCache>
                <c:formatCode>General</c:formatCode>
                <c:ptCount val="2"/>
                <c:pt idx="0">
                  <c:v>107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2-4F23-A645-FD676C433A03}"/>
            </c:ext>
          </c:extLst>
        </c:ser>
        <c:ser>
          <c:idx val="1"/>
          <c:order val="1"/>
          <c:tx>
            <c:strRef>
              <c:f>Sheet5!$C$3</c:f>
              <c:strCache>
                <c:ptCount val="1"/>
                <c:pt idx="0">
                  <c:v>Contains Notes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Sheet5!$C$4:$C$6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2-4F23-A645-FD676C433A03}"/>
            </c:ext>
          </c:extLst>
        </c:ser>
        <c:ser>
          <c:idx val="2"/>
          <c:order val="2"/>
          <c:tx>
            <c:strRef>
              <c:f>Sheet5!$D$3</c:f>
              <c:strCache>
                <c:ptCount val="1"/>
                <c:pt idx="0">
                  <c:v>Requires Designee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Sheet5!$D$4:$D$6</c:f>
              <c:numCache>
                <c:formatCode>General</c:formatCode>
                <c:ptCount val="2"/>
                <c:pt idx="0">
                  <c:v>21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2-4F23-A645-FD676C433A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0206144"/>
        <c:axId val="962524496"/>
      </c:barChart>
      <c:catAx>
        <c:axId val="79020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524496"/>
        <c:crosses val="autoZero"/>
        <c:auto val="1"/>
        <c:lblAlgn val="ctr"/>
        <c:lblOffset val="100"/>
        <c:noMultiLvlLbl val="0"/>
      </c:catAx>
      <c:valAx>
        <c:axId val="962524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020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PowerPoint]Sheet4!PivotTable2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Number of Statements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Sheet4!$B$4:$B$6</c:f>
              <c:numCache>
                <c:formatCode>General</c:formatCode>
                <c:ptCount val="2"/>
                <c:pt idx="0">
                  <c:v>51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2-4298-A3DA-949E9B6B5AED}"/>
            </c:ext>
          </c:extLst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Contains Notes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Sheet4!$C$4:$C$6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2-4298-A3DA-949E9B6B5AED}"/>
            </c:ext>
          </c:extLst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Requires Designee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Sheet4!$A$4:$A$6</c:f>
              <c:strCache>
                <c:ptCount val="2"/>
                <c:pt idx="0">
                  <c:v>Ready for Certification</c:v>
                </c:pt>
                <c:pt idx="1">
                  <c:v>Ready for Pre Review</c:v>
                </c:pt>
              </c:strCache>
            </c:strRef>
          </c:cat>
          <c:val>
            <c:numRef>
              <c:f>Sheet4!$D$4:$D$6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72-4298-A3DA-949E9B6B5A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2940480"/>
        <c:axId val="1056993584"/>
      </c:barChart>
      <c:catAx>
        <c:axId val="96294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993584"/>
        <c:crosses val="autoZero"/>
        <c:auto val="1"/>
        <c:lblAlgn val="ctr"/>
        <c:lblOffset val="100"/>
        <c:noMultiLvlLbl val="0"/>
      </c:catAx>
      <c:valAx>
        <c:axId val="1056993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294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Effort@uth.tmc.ed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Effort@uth.tmc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ABAAD-2DE5-4F84-A311-34EF23BE521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5A6C9-C5F8-4889-AF1D-F7226E9F5B8D}">
      <dgm:prSet phldrT="[Text]" custT="1"/>
      <dgm:spPr/>
      <dgm:t>
        <a:bodyPr/>
        <a:lstStyle/>
        <a:p>
          <a:r>
            <a:rPr lang="en-US" sz="2000" b="1" dirty="0"/>
            <a:t>Email to </a:t>
          </a:r>
          <a:r>
            <a:rPr lang="en-US" sz="2000" b="1" dirty="0">
              <a:hlinkClick xmlns:r="http://schemas.openxmlformats.org/officeDocument/2006/relationships" r:id="rId1"/>
            </a:rPr>
            <a:t>Effort@uth.tmc.edu</a:t>
          </a:r>
          <a:endParaRPr lang="en-US" sz="2000" b="1" dirty="0"/>
        </a:p>
        <a:p>
          <a:endParaRPr lang="en-US" sz="1800" b="1" dirty="0"/>
        </a:p>
      </dgm:t>
    </dgm:pt>
    <dgm:pt modelId="{A1BDF2AD-E914-47D0-873C-3AE3AA707F25}" type="parTrans" cxnId="{9A947385-A3B6-4491-BA4A-D60C880C53EE}">
      <dgm:prSet/>
      <dgm:spPr/>
      <dgm:t>
        <a:bodyPr/>
        <a:lstStyle/>
        <a:p>
          <a:endParaRPr lang="en-US"/>
        </a:p>
      </dgm:t>
    </dgm:pt>
    <dgm:pt modelId="{9F0B6A2F-8DCF-4CF9-AEDE-C8BE12DA8483}" type="sibTrans" cxnId="{9A947385-A3B6-4491-BA4A-D60C880C53EE}">
      <dgm:prSet/>
      <dgm:spPr/>
      <dgm:t>
        <a:bodyPr/>
        <a:lstStyle/>
        <a:p>
          <a:endParaRPr lang="en-US"/>
        </a:p>
      </dgm:t>
    </dgm:pt>
    <dgm:pt modelId="{BD30ACC2-632B-4F8B-B6D0-52D08941EECC}">
      <dgm:prSet phldrT="[Text]" custT="1"/>
      <dgm:spPr/>
      <dgm:t>
        <a:bodyPr/>
        <a:lstStyle/>
        <a:p>
          <a:r>
            <a:rPr lang="en-US" sz="2400" dirty="0"/>
            <a:t>Name and Employee ID of PI  </a:t>
          </a:r>
        </a:p>
      </dgm:t>
    </dgm:pt>
    <dgm:pt modelId="{5E139777-6227-408E-86E9-59A24F963C7B}" type="parTrans" cxnId="{986220D6-230F-4849-B657-2E5C67D11BAE}">
      <dgm:prSet/>
      <dgm:spPr/>
      <dgm:t>
        <a:bodyPr/>
        <a:lstStyle/>
        <a:p>
          <a:endParaRPr lang="en-US"/>
        </a:p>
      </dgm:t>
    </dgm:pt>
    <dgm:pt modelId="{6BF05A45-6789-43BF-9B10-1882D5680DFA}" type="sibTrans" cxnId="{986220D6-230F-4849-B657-2E5C67D11BAE}">
      <dgm:prSet/>
      <dgm:spPr/>
      <dgm:t>
        <a:bodyPr/>
        <a:lstStyle/>
        <a:p>
          <a:endParaRPr lang="en-US"/>
        </a:p>
      </dgm:t>
    </dgm:pt>
    <dgm:pt modelId="{70ADFF36-FE16-4602-B412-760A13D6124A}">
      <dgm:prSet phldrT="[Text]" custT="1"/>
      <dgm:spPr/>
      <dgm:t>
        <a:bodyPr/>
        <a:lstStyle/>
        <a:p>
          <a:r>
            <a:rPr lang="en-US" sz="2400" dirty="0"/>
            <a:t>Name and Employee ID of faculty supervisor, Chief, or Chairman</a:t>
          </a:r>
        </a:p>
      </dgm:t>
    </dgm:pt>
    <dgm:pt modelId="{DB0E93CA-269E-47C9-AEDA-F678E97C2571}" type="parTrans" cxnId="{30A087EE-55B0-4C01-BF46-25D3EE73AC64}">
      <dgm:prSet/>
      <dgm:spPr/>
      <dgm:t>
        <a:bodyPr/>
        <a:lstStyle/>
        <a:p>
          <a:endParaRPr lang="en-US"/>
        </a:p>
      </dgm:t>
    </dgm:pt>
    <dgm:pt modelId="{7179AD51-6707-48C5-84DC-5BE17AD7619C}" type="sibTrans" cxnId="{30A087EE-55B0-4C01-BF46-25D3EE73AC64}">
      <dgm:prSet/>
      <dgm:spPr/>
      <dgm:t>
        <a:bodyPr/>
        <a:lstStyle/>
        <a:p>
          <a:endParaRPr lang="en-US"/>
        </a:p>
      </dgm:t>
    </dgm:pt>
    <dgm:pt modelId="{37926E5D-4F08-4367-B9E7-F9DDAC0CD940}" type="pres">
      <dgm:prSet presAssocID="{EE3ABAAD-2DE5-4F84-A311-34EF23BE5217}" presName="vert0" presStyleCnt="0">
        <dgm:presLayoutVars>
          <dgm:dir/>
          <dgm:animOne val="branch"/>
          <dgm:animLvl val="lvl"/>
        </dgm:presLayoutVars>
      </dgm:prSet>
      <dgm:spPr/>
    </dgm:pt>
    <dgm:pt modelId="{ADA8370A-FBB1-4CFE-B51A-6662B7286C00}" type="pres">
      <dgm:prSet presAssocID="{E9E5A6C9-C5F8-4889-AF1D-F7226E9F5B8D}" presName="thickLine" presStyleLbl="alignNode1" presStyleIdx="0" presStyleCnt="1"/>
      <dgm:spPr/>
    </dgm:pt>
    <dgm:pt modelId="{AC6AD374-8243-4106-BE46-98AD4BE63CBF}" type="pres">
      <dgm:prSet presAssocID="{E9E5A6C9-C5F8-4889-AF1D-F7226E9F5B8D}" presName="horz1" presStyleCnt="0"/>
      <dgm:spPr/>
    </dgm:pt>
    <dgm:pt modelId="{367D7F58-B00C-417A-97FE-BA43F3390051}" type="pres">
      <dgm:prSet presAssocID="{E9E5A6C9-C5F8-4889-AF1D-F7226E9F5B8D}" presName="tx1" presStyleLbl="revTx" presStyleIdx="0" presStyleCnt="3" custScaleX="142487" custScaleY="90842"/>
      <dgm:spPr/>
    </dgm:pt>
    <dgm:pt modelId="{005BAF5C-D0C3-4C9C-8EE7-6EAD5753B64E}" type="pres">
      <dgm:prSet presAssocID="{E9E5A6C9-C5F8-4889-AF1D-F7226E9F5B8D}" presName="vert1" presStyleCnt="0"/>
      <dgm:spPr/>
    </dgm:pt>
    <dgm:pt modelId="{C12211C1-D337-4B36-88CE-B81A520CBF7E}" type="pres">
      <dgm:prSet presAssocID="{BD30ACC2-632B-4F8B-B6D0-52D08941EECC}" presName="vertSpace2a" presStyleCnt="0"/>
      <dgm:spPr/>
    </dgm:pt>
    <dgm:pt modelId="{A6E35A4C-6B14-4267-93BE-B6FFB773F713}" type="pres">
      <dgm:prSet presAssocID="{BD30ACC2-632B-4F8B-B6D0-52D08941EECC}" presName="horz2" presStyleCnt="0"/>
      <dgm:spPr/>
    </dgm:pt>
    <dgm:pt modelId="{4C0727AC-1D54-4D6E-B5F7-7C66AEE1B274}" type="pres">
      <dgm:prSet presAssocID="{BD30ACC2-632B-4F8B-B6D0-52D08941EECC}" presName="horzSpace2" presStyleCnt="0"/>
      <dgm:spPr/>
    </dgm:pt>
    <dgm:pt modelId="{506EE454-02A0-4445-B77B-B9E0F7DBF155}" type="pres">
      <dgm:prSet presAssocID="{BD30ACC2-632B-4F8B-B6D0-52D08941EECC}" presName="tx2" presStyleLbl="revTx" presStyleIdx="1" presStyleCnt="3" custScaleY="71856"/>
      <dgm:spPr/>
    </dgm:pt>
    <dgm:pt modelId="{3AFDEFF2-74E3-4E60-81E8-0E0E6A6A1D87}" type="pres">
      <dgm:prSet presAssocID="{BD30ACC2-632B-4F8B-B6D0-52D08941EECC}" presName="vert2" presStyleCnt="0"/>
      <dgm:spPr/>
    </dgm:pt>
    <dgm:pt modelId="{E1F76F95-C502-4010-B6B6-12FAC2CF6B39}" type="pres">
      <dgm:prSet presAssocID="{BD30ACC2-632B-4F8B-B6D0-52D08941EECC}" presName="thinLine2b" presStyleLbl="callout" presStyleIdx="0" presStyleCnt="2"/>
      <dgm:spPr/>
    </dgm:pt>
    <dgm:pt modelId="{8002D8FE-5200-430E-B987-EAFEEA814C81}" type="pres">
      <dgm:prSet presAssocID="{BD30ACC2-632B-4F8B-B6D0-52D08941EECC}" presName="vertSpace2b" presStyleCnt="0"/>
      <dgm:spPr/>
    </dgm:pt>
    <dgm:pt modelId="{0A4CDBD7-08A2-493E-B530-DA55C6DF61A9}" type="pres">
      <dgm:prSet presAssocID="{70ADFF36-FE16-4602-B412-760A13D6124A}" presName="horz2" presStyleCnt="0"/>
      <dgm:spPr/>
    </dgm:pt>
    <dgm:pt modelId="{573FA003-0A3C-4F66-A4B1-B28B737D35BF}" type="pres">
      <dgm:prSet presAssocID="{70ADFF36-FE16-4602-B412-760A13D6124A}" presName="horzSpace2" presStyleCnt="0"/>
      <dgm:spPr/>
    </dgm:pt>
    <dgm:pt modelId="{F1070BDC-1D5C-455C-AEFE-809C3E3ABCA2}" type="pres">
      <dgm:prSet presAssocID="{70ADFF36-FE16-4602-B412-760A13D6124A}" presName="tx2" presStyleLbl="revTx" presStyleIdx="2" presStyleCnt="3"/>
      <dgm:spPr/>
    </dgm:pt>
    <dgm:pt modelId="{E68F29AE-0C77-499A-B3E9-4CE46AD65C4B}" type="pres">
      <dgm:prSet presAssocID="{70ADFF36-FE16-4602-B412-760A13D6124A}" presName="vert2" presStyleCnt="0"/>
      <dgm:spPr/>
    </dgm:pt>
    <dgm:pt modelId="{2F777F04-A4B9-4904-9BB6-C924B6BB2190}" type="pres">
      <dgm:prSet presAssocID="{70ADFF36-FE16-4602-B412-760A13D6124A}" presName="thinLine2b" presStyleLbl="callout" presStyleIdx="1" presStyleCnt="2"/>
      <dgm:spPr/>
    </dgm:pt>
    <dgm:pt modelId="{D5A8D911-0147-4F18-B112-D340FD3FEB27}" type="pres">
      <dgm:prSet presAssocID="{70ADFF36-FE16-4602-B412-760A13D6124A}" presName="vertSpace2b" presStyleCnt="0"/>
      <dgm:spPr/>
    </dgm:pt>
  </dgm:ptLst>
  <dgm:cxnLst>
    <dgm:cxn modelId="{F8019C5A-ABE3-400C-BB50-2E5E15251227}" type="presOf" srcId="{BD30ACC2-632B-4F8B-B6D0-52D08941EECC}" destId="{506EE454-02A0-4445-B77B-B9E0F7DBF155}" srcOrd="0" destOrd="0" presId="urn:microsoft.com/office/officeart/2008/layout/LinedList"/>
    <dgm:cxn modelId="{AF7CBD80-DB4D-45E8-9E07-214075DEA92C}" type="presOf" srcId="{E9E5A6C9-C5F8-4889-AF1D-F7226E9F5B8D}" destId="{367D7F58-B00C-417A-97FE-BA43F3390051}" srcOrd="0" destOrd="0" presId="urn:microsoft.com/office/officeart/2008/layout/LinedList"/>
    <dgm:cxn modelId="{9A947385-A3B6-4491-BA4A-D60C880C53EE}" srcId="{EE3ABAAD-2DE5-4F84-A311-34EF23BE5217}" destId="{E9E5A6C9-C5F8-4889-AF1D-F7226E9F5B8D}" srcOrd="0" destOrd="0" parTransId="{A1BDF2AD-E914-47D0-873C-3AE3AA707F25}" sibTransId="{9F0B6A2F-8DCF-4CF9-AEDE-C8BE12DA8483}"/>
    <dgm:cxn modelId="{7961C9D3-779B-4F5B-B200-6AAEB5D94D91}" type="presOf" srcId="{70ADFF36-FE16-4602-B412-760A13D6124A}" destId="{F1070BDC-1D5C-455C-AEFE-809C3E3ABCA2}" srcOrd="0" destOrd="0" presId="urn:microsoft.com/office/officeart/2008/layout/LinedList"/>
    <dgm:cxn modelId="{986220D6-230F-4849-B657-2E5C67D11BAE}" srcId="{E9E5A6C9-C5F8-4889-AF1D-F7226E9F5B8D}" destId="{BD30ACC2-632B-4F8B-B6D0-52D08941EECC}" srcOrd="0" destOrd="0" parTransId="{5E139777-6227-408E-86E9-59A24F963C7B}" sibTransId="{6BF05A45-6789-43BF-9B10-1882D5680DFA}"/>
    <dgm:cxn modelId="{037B17E3-974D-4F69-9547-68F777776035}" type="presOf" srcId="{EE3ABAAD-2DE5-4F84-A311-34EF23BE5217}" destId="{37926E5D-4F08-4367-B9E7-F9DDAC0CD940}" srcOrd="0" destOrd="0" presId="urn:microsoft.com/office/officeart/2008/layout/LinedList"/>
    <dgm:cxn modelId="{30A087EE-55B0-4C01-BF46-25D3EE73AC64}" srcId="{E9E5A6C9-C5F8-4889-AF1D-F7226E9F5B8D}" destId="{70ADFF36-FE16-4602-B412-760A13D6124A}" srcOrd="1" destOrd="0" parTransId="{DB0E93CA-269E-47C9-AEDA-F678E97C2571}" sibTransId="{7179AD51-6707-48C5-84DC-5BE17AD7619C}"/>
    <dgm:cxn modelId="{F5AE052A-EC3F-407D-A5FB-CBEE10D0A96F}" type="presParOf" srcId="{37926E5D-4F08-4367-B9E7-F9DDAC0CD940}" destId="{ADA8370A-FBB1-4CFE-B51A-6662B7286C00}" srcOrd="0" destOrd="0" presId="urn:microsoft.com/office/officeart/2008/layout/LinedList"/>
    <dgm:cxn modelId="{C19AAF20-FBF1-4DD9-8DF4-B3136FB7D7A0}" type="presParOf" srcId="{37926E5D-4F08-4367-B9E7-F9DDAC0CD940}" destId="{AC6AD374-8243-4106-BE46-98AD4BE63CBF}" srcOrd="1" destOrd="0" presId="urn:microsoft.com/office/officeart/2008/layout/LinedList"/>
    <dgm:cxn modelId="{0AB39FD6-F79C-4EAA-9E8C-79469BB9C9A8}" type="presParOf" srcId="{AC6AD374-8243-4106-BE46-98AD4BE63CBF}" destId="{367D7F58-B00C-417A-97FE-BA43F3390051}" srcOrd="0" destOrd="0" presId="urn:microsoft.com/office/officeart/2008/layout/LinedList"/>
    <dgm:cxn modelId="{DCCA418F-6D0E-4AF9-A7C3-A6A52675AF52}" type="presParOf" srcId="{AC6AD374-8243-4106-BE46-98AD4BE63CBF}" destId="{005BAF5C-D0C3-4C9C-8EE7-6EAD5753B64E}" srcOrd="1" destOrd="0" presId="urn:microsoft.com/office/officeart/2008/layout/LinedList"/>
    <dgm:cxn modelId="{610AB31B-C242-4145-8B34-B7CC94829A31}" type="presParOf" srcId="{005BAF5C-D0C3-4C9C-8EE7-6EAD5753B64E}" destId="{C12211C1-D337-4B36-88CE-B81A520CBF7E}" srcOrd="0" destOrd="0" presId="urn:microsoft.com/office/officeart/2008/layout/LinedList"/>
    <dgm:cxn modelId="{1BC6A9A3-2611-4DBF-9A37-5C67CC658D17}" type="presParOf" srcId="{005BAF5C-D0C3-4C9C-8EE7-6EAD5753B64E}" destId="{A6E35A4C-6B14-4267-93BE-B6FFB773F713}" srcOrd="1" destOrd="0" presId="urn:microsoft.com/office/officeart/2008/layout/LinedList"/>
    <dgm:cxn modelId="{AC984F9A-0061-423C-AAFF-EBCE14543B30}" type="presParOf" srcId="{A6E35A4C-6B14-4267-93BE-B6FFB773F713}" destId="{4C0727AC-1D54-4D6E-B5F7-7C66AEE1B274}" srcOrd="0" destOrd="0" presId="urn:microsoft.com/office/officeart/2008/layout/LinedList"/>
    <dgm:cxn modelId="{3590C409-55D6-4D6D-A735-596D8691013F}" type="presParOf" srcId="{A6E35A4C-6B14-4267-93BE-B6FFB773F713}" destId="{506EE454-02A0-4445-B77B-B9E0F7DBF155}" srcOrd="1" destOrd="0" presId="urn:microsoft.com/office/officeart/2008/layout/LinedList"/>
    <dgm:cxn modelId="{DB5F561F-BA4B-4C7A-8C83-F5D0E65698AA}" type="presParOf" srcId="{A6E35A4C-6B14-4267-93BE-B6FFB773F713}" destId="{3AFDEFF2-74E3-4E60-81E8-0E0E6A6A1D87}" srcOrd="2" destOrd="0" presId="urn:microsoft.com/office/officeart/2008/layout/LinedList"/>
    <dgm:cxn modelId="{8BBE532E-93C3-4A59-A964-7343694D729D}" type="presParOf" srcId="{005BAF5C-D0C3-4C9C-8EE7-6EAD5753B64E}" destId="{E1F76F95-C502-4010-B6B6-12FAC2CF6B39}" srcOrd="2" destOrd="0" presId="urn:microsoft.com/office/officeart/2008/layout/LinedList"/>
    <dgm:cxn modelId="{F5E2DDA8-61D3-443D-9CEE-2CFAF391AFAA}" type="presParOf" srcId="{005BAF5C-D0C3-4C9C-8EE7-6EAD5753B64E}" destId="{8002D8FE-5200-430E-B987-EAFEEA814C81}" srcOrd="3" destOrd="0" presId="urn:microsoft.com/office/officeart/2008/layout/LinedList"/>
    <dgm:cxn modelId="{B45D42C8-DAB0-498B-9020-F519F4682815}" type="presParOf" srcId="{005BAF5C-D0C3-4C9C-8EE7-6EAD5753B64E}" destId="{0A4CDBD7-08A2-493E-B530-DA55C6DF61A9}" srcOrd="4" destOrd="0" presId="urn:microsoft.com/office/officeart/2008/layout/LinedList"/>
    <dgm:cxn modelId="{32E2E34E-2E33-4DD3-B02F-680DA031BBF0}" type="presParOf" srcId="{0A4CDBD7-08A2-493E-B530-DA55C6DF61A9}" destId="{573FA003-0A3C-4F66-A4B1-B28B737D35BF}" srcOrd="0" destOrd="0" presId="urn:microsoft.com/office/officeart/2008/layout/LinedList"/>
    <dgm:cxn modelId="{36DDC807-C5E0-41AA-BAD3-084782944855}" type="presParOf" srcId="{0A4CDBD7-08A2-493E-B530-DA55C6DF61A9}" destId="{F1070BDC-1D5C-455C-AEFE-809C3E3ABCA2}" srcOrd="1" destOrd="0" presId="urn:microsoft.com/office/officeart/2008/layout/LinedList"/>
    <dgm:cxn modelId="{2E56759A-4FD5-42DC-B934-517B12FD2ADB}" type="presParOf" srcId="{0A4CDBD7-08A2-493E-B530-DA55C6DF61A9}" destId="{E68F29AE-0C77-499A-B3E9-4CE46AD65C4B}" srcOrd="2" destOrd="0" presId="urn:microsoft.com/office/officeart/2008/layout/LinedList"/>
    <dgm:cxn modelId="{8A4D0F71-4442-4CDC-A70F-71087E7BFC63}" type="presParOf" srcId="{005BAF5C-D0C3-4C9C-8EE7-6EAD5753B64E}" destId="{2F777F04-A4B9-4904-9BB6-C924B6BB2190}" srcOrd="5" destOrd="0" presId="urn:microsoft.com/office/officeart/2008/layout/LinedList"/>
    <dgm:cxn modelId="{FC68D399-FCE2-417B-99AB-0D73E2847010}" type="presParOf" srcId="{005BAF5C-D0C3-4C9C-8EE7-6EAD5753B64E}" destId="{D5A8D911-0147-4F18-B112-D340FD3FEB27}" srcOrd="6" destOrd="0" presId="urn:microsoft.com/office/officeart/2008/layout/LinedList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8370A-FBB1-4CFE-B51A-6662B7286C00}">
      <dsp:nvSpPr>
        <dsp:cNvPr id="0" name=""/>
        <dsp:cNvSpPr/>
      </dsp:nvSpPr>
      <dsp:spPr>
        <a:xfrm>
          <a:off x="0" y="2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D7F58-B00C-417A-97FE-BA43F3390051}">
      <dsp:nvSpPr>
        <dsp:cNvPr id="0" name=""/>
        <dsp:cNvSpPr/>
      </dsp:nvSpPr>
      <dsp:spPr>
        <a:xfrm>
          <a:off x="0" y="27"/>
          <a:ext cx="2759631" cy="176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Email to </a:t>
          </a:r>
          <a:r>
            <a:rPr lang="en-US" sz="2000" b="1" kern="1200" dirty="0">
              <a:hlinkClick xmlns:r="http://schemas.openxmlformats.org/officeDocument/2006/relationships" r:id="rId1"/>
            </a:rPr>
            <a:t>Effort@uth.tmc.edu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0" y="27"/>
        <a:ext cx="2759631" cy="1766243"/>
      </dsp:txXfrm>
    </dsp:sp>
    <dsp:sp modelId="{506EE454-02A0-4445-B77B-B9E0F7DBF155}">
      <dsp:nvSpPr>
        <dsp:cNvPr id="0" name=""/>
        <dsp:cNvSpPr/>
      </dsp:nvSpPr>
      <dsp:spPr>
        <a:xfrm>
          <a:off x="2904888" y="52052"/>
          <a:ext cx="7601782" cy="74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Name and Employee ID of PI  </a:t>
          </a:r>
        </a:p>
      </dsp:txBody>
      <dsp:txXfrm>
        <a:off x="2904888" y="52052"/>
        <a:ext cx="7601782" cy="747665"/>
      </dsp:txXfrm>
    </dsp:sp>
    <dsp:sp modelId="{E1F76F95-C502-4010-B6B6-12FAC2CF6B39}">
      <dsp:nvSpPr>
        <dsp:cNvPr id="0" name=""/>
        <dsp:cNvSpPr/>
      </dsp:nvSpPr>
      <dsp:spPr>
        <a:xfrm>
          <a:off x="2759631" y="799718"/>
          <a:ext cx="7747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70BDC-1D5C-455C-AEFE-809C3E3ABCA2}">
      <dsp:nvSpPr>
        <dsp:cNvPr id="0" name=""/>
        <dsp:cNvSpPr/>
      </dsp:nvSpPr>
      <dsp:spPr>
        <a:xfrm>
          <a:off x="2904888" y="851744"/>
          <a:ext cx="7601782" cy="104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Name and Employee ID of faculty supervisor, Chief, or Chairman</a:t>
          </a:r>
        </a:p>
      </dsp:txBody>
      <dsp:txXfrm>
        <a:off x="2904888" y="851744"/>
        <a:ext cx="7601782" cy="1040505"/>
      </dsp:txXfrm>
    </dsp:sp>
    <dsp:sp modelId="{2F777F04-A4B9-4904-9BB6-C924B6BB2190}">
      <dsp:nvSpPr>
        <dsp:cNvPr id="0" name=""/>
        <dsp:cNvSpPr/>
      </dsp:nvSpPr>
      <dsp:spPr>
        <a:xfrm>
          <a:off x="2759631" y="1892250"/>
          <a:ext cx="7747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7C0D3-50B4-4C7F-9B30-02C805DF063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763C-C92C-4E3F-B6E2-EC174672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B763C-C92C-4E3F-B6E2-EC174672C3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h.edu/sponsored-projects-administration/training-guidance/srai-levelup-registration-for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hyperlink" Target="mailto:SPA.Training@uth.tmc.edu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3DD8-1714-44AF-A544-90EC794F9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69252"/>
            <a:ext cx="11481500" cy="1964712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>AURA</a:t>
            </a:r>
            <a:br>
              <a:rPr lang="en-US" sz="4400" dirty="0"/>
            </a:br>
            <a:r>
              <a:rPr lang="en-US" sz="2800" dirty="0"/>
              <a:t>Assembly of University research administrators</a:t>
            </a:r>
            <a:endParaRPr lang="en-US" sz="4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31A0C-D73F-4FDB-BC40-AD7AD4AC6776}"/>
              </a:ext>
            </a:extLst>
          </p:cNvPr>
          <p:cNvPicPr/>
          <p:nvPr/>
        </p:nvPicPr>
        <p:blipFill rotWithShape="1">
          <a:blip r:embed="rId3"/>
          <a:srcRect l="4331" r="3876"/>
          <a:stretch/>
        </p:blipFill>
        <p:spPr bwMode="auto">
          <a:xfrm>
            <a:off x="796146" y="3761381"/>
            <a:ext cx="4709918" cy="1154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D59278-6D3F-4F03-A6FE-45C7BD716198}"/>
              </a:ext>
            </a:extLst>
          </p:cNvPr>
          <p:cNvSpPr/>
          <p:nvPr/>
        </p:nvSpPr>
        <p:spPr>
          <a:xfrm>
            <a:off x="904301" y="5299277"/>
            <a:ext cx="4689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" dirty="0">
                <a:solidFill>
                  <a:schemeClr val="bg1"/>
                </a:solidFill>
                <a:latin typeface="Arial Black" panose="020B0A04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Sponsored Projects Administration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9D827-0558-4008-AE02-0BFEB72A9454}"/>
              </a:ext>
            </a:extLst>
          </p:cNvPr>
          <p:cNvSpPr txBox="1"/>
          <p:nvPr/>
        </p:nvSpPr>
        <p:spPr>
          <a:xfrm>
            <a:off x="6321941" y="4338755"/>
            <a:ext cx="4689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February 21,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8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Department Administrators (DA I ROLE) Can View Project statuses in the COI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CC57-310B-4C61-9A45-42001C22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06" y="1876926"/>
            <a:ext cx="10754976" cy="4750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7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DFFB8-51D8-4507-ACC7-95CB86BE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937543"/>
            <a:ext cx="10645542" cy="5217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95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3C3FC0-A519-45BF-B45D-5991FE28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6" y="1487961"/>
            <a:ext cx="11195625" cy="3073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8FA4A-8563-4DD9-B499-E5594FBE8D06}"/>
              </a:ext>
            </a:extLst>
          </p:cNvPr>
          <p:cNvSpPr txBox="1"/>
          <p:nvPr/>
        </p:nvSpPr>
        <p:spPr>
          <a:xfrm>
            <a:off x="1376413" y="4764505"/>
            <a:ext cx="8720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indicates form still needs to be submitted or is under review at COI office </a:t>
            </a:r>
          </a:p>
          <a:p>
            <a:endParaRPr lang="en-US" dirty="0"/>
          </a:p>
          <a:p>
            <a:r>
              <a:rPr lang="en-US" dirty="0"/>
              <a:t>Closed indicates form has been submitted (Preloaded projects will also sit in this status)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3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WORKFLOW MAP ENABLED FOR DA I ROLE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DBCC3C-CD92-4D59-A1AD-B91C3CB6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2" y="1951876"/>
            <a:ext cx="10517732" cy="45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5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>
            <a:extLst>
              <a:ext uri="{FF2B5EF4-FFF2-40B4-BE49-F238E27FC236}">
                <a16:creationId xmlns:a16="http://schemas.microsoft.com/office/drawing/2014/main" id="{C0B71F3A-1A54-46AE-8A6F-9148A288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1" y="841107"/>
            <a:ext cx="10306051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7C142-76C5-4B26-B410-E4806131B659}"/>
              </a:ext>
            </a:extLst>
          </p:cNvPr>
          <p:cNvSpPr txBox="1"/>
          <p:nvPr/>
        </p:nvSpPr>
        <p:spPr>
          <a:xfrm>
            <a:off x="2608446" y="4591251"/>
            <a:ext cx="118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 Page in </a:t>
            </a:r>
            <a:r>
              <a:rPr lang="en-US" dirty="0" err="1"/>
              <a:t>UTStart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39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7F332B-3F65-4250-AD46-00EB96CD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0" y="696194"/>
            <a:ext cx="10960000" cy="596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52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40C5C86E-CB11-45CA-A4B3-716EF0F9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30" y="197268"/>
            <a:ext cx="9590037" cy="61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05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 anchor="ctr"/>
          <a:lstStyle/>
          <a:p>
            <a:pPr algn="ctr"/>
            <a:r>
              <a:rPr lang="en-US" dirty="0"/>
              <a:t>WORKFLOW MAP ENABLED FOR DA I ROLE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4E4D6-86CB-43BE-AD86-18E94CCA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87" y="156176"/>
            <a:ext cx="7969718" cy="4062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B848C-4FBD-4DA4-9C3A-DA8C52A0B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12" y="3691881"/>
            <a:ext cx="9425248" cy="458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59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B516-B123-438F-AA48-FC900FF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SPA Award Processing Team – A Trial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24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Award Processing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165AED-7356-4F29-BCD4-187CFA9C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259623"/>
            <a:ext cx="11029615" cy="4730261"/>
          </a:xfrm>
        </p:spPr>
        <p:txBody>
          <a:bodyPr>
            <a:normAutofit/>
          </a:bodyPr>
          <a:lstStyle/>
          <a:p>
            <a:r>
              <a:rPr lang="en-US" sz="2200" dirty="0"/>
              <a:t>Dedicated Award Processing Team will be established to reduce award setup times &amp; create continuity for the departments</a:t>
            </a:r>
          </a:p>
          <a:p>
            <a:r>
              <a:rPr lang="en-US" sz="2200" dirty="0"/>
              <a:t>Awards are assigned to the Team once a </a:t>
            </a:r>
            <a:r>
              <a:rPr lang="en-US" sz="2200" dirty="0" err="1"/>
              <a:t>NoA</a:t>
            </a:r>
            <a:r>
              <a:rPr lang="en-US" sz="2200" dirty="0"/>
              <a:t> is received</a:t>
            </a:r>
          </a:p>
          <a:p>
            <a:pPr lvl="1"/>
            <a:r>
              <a:rPr lang="en-US" sz="1900" dirty="0"/>
              <a:t>Team members assigned to departments – you will “know” who is processing your action item</a:t>
            </a:r>
          </a:p>
          <a:p>
            <a:pPr lvl="1"/>
            <a:r>
              <a:rPr lang="en-US" sz="1900" dirty="0"/>
              <a:t>Team will proactively request all award setup items by email to PI &amp; department admins:</a:t>
            </a:r>
          </a:p>
          <a:p>
            <a:pPr lvl="2"/>
            <a:r>
              <a:rPr lang="en-US" sz="1700" dirty="0"/>
              <a:t>Assurances/RCOIs</a:t>
            </a:r>
          </a:p>
          <a:p>
            <a:pPr lvl="2"/>
            <a:r>
              <a:rPr lang="en-US" sz="1700" dirty="0"/>
              <a:t>Updated Budgets</a:t>
            </a:r>
          </a:p>
          <a:p>
            <a:pPr lvl="2"/>
            <a:r>
              <a:rPr lang="en-US" sz="1700" dirty="0"/>
              <a:t>Confirmation of faculty effort and Work Start Date</a:t>
            </a:r>
          </a:p>
          <a:p>
            <a:pPr lvl="2"/>
            <a:r>
              <a:rPr lang="en-US" sz="1700" dirty="0"/>
              <a:t>Subcontract SOWs</a:t>
            </a:r>
          </a:p>
          <a:p>
            <a:pPr lvl="1"/>
            <a:r>
              <a:rPr lang="en-US" sz="1900" dirty="0"/>
              <a:t>Team will notify all Faculty/departments by email once the FMS is ready for use</a:t>
            </a:r>
          </a:p>
          <a:p>
            <a:r>
              <a:rPr lang="en-US" sz="2200" dirty="0"/>
              <a:t>Goal is to reduce CTMs, retro PAs and other “surprises” once an award is received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43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E7CE-FB45-4FC5-A6D9-767D7D52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1A1FD-05AE-466A-A9A6-51CF722D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5465"/>
            <a:ext cx="11315840" cy="4805273"/>
          </a:xfrm>
        </p:spPr>
        <p:txBody>
          <a:bodyPr anchor="t"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sz="3300" dirty="0"/>
              <a:t>New Staff Introductions							  	Kathleen Kreidler</a:t>
            </a:r>
          </a:p>
          <a:p>
            <a:pPr lvl="0">
              <a:lnSpc>
                <a:spcPct val="110000"/>
              </a:lnSpc>
            </a:pPr>
            <a:r>
              <a:rPr lang="en-US" sz="33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Submitting RCOI Forms in START					Valerie Bomben </a:t>
            </a:r>
            <a:endParaRPr lang="en-US" sz="33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33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SPA Award Processing Team – A Trial				Carmen Martinez		</a:t>
            </a:r>
            <a:endParaRPr lang="en-US" sz="33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33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Subin</a:t>
            </a:r>
            <a:r>
              <a:rPr lang="en-US" sz="33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 Proposal Status Inquiries						Kathleen Kreidler</a:t>
            </a:r>
            <a:endParaRPr lang="en-US" sz="33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33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SRA Level Up Training (1 year review)				Tiffany Sagers</a:t>
            </a:r>
            <a:endParaRPr lang="en-US" sz="33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en-US" sz="33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Effort Reporting Updates								Hung Huynh</a:t>
            </a:r>
          </a:p>
          <a:p>
            <a:pPr marL="282575" lvl="1" indent="-282575">
              <a:lnSpc>
                <a:spcPct val="110000"/>
              </a:lnSpc>
              <a:spcAft>
                <a:spcPts val="0"/>
              </a:spcAft>
            </a:pPr>
            <a:r>
              <a:rPr lang="en-US" sz="3300" dirty="0">
                <a:latin typeface="Gill Sans MT" panose="020B0502020104020203" pitchFamily="34" charset="0"/>
                <a:ea typeface="Times New Roman" panose="02020603050405020304" pitchFamily="18" charset="0"/>
              </a:rPr>
              <a:t>Q&amp;A														     All</a:t>
            </a:r>
          </a:p>
          <a:p>
            <a:pPr marL="282575" lvl="1" indent="-282575">
              <a:spcAft>
                <a:spcPts val="0"/>
              </a:spcAft>
            </a:pPr>
            <a:endParaRPr lang="en-US" sz="3300" dirty="0">
              <a:latin typeface="Gill Sans MT" panose="020B0502020104020203" pitchFamily="34" charset="0"/>
            </a:endParaRPr>
          </a:p>
          <a:p>
            <a:pPr marL="0" lvl="1" indent="0">
              <a:spcAft>
                <a:spcPts val="0"/>
              </a:spcAft>
              <a:buNone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88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B516-B123-438F-AA48-FC900FF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Subin Proposal Status Inquiries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7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2D8-4BC2-4CD9-A1F2-2221DEFB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Subin proposal status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9F725C-F247-4C5C-8AB2-0388AB561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8099" y="1875934"/>
            <a:ext cx="8055802" cy="4852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00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2D8-4BC2-4CD9-A1F2-2221DEFB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Subin proposal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476357-D66E-4BAE-A993-9C67E486A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00B050"/>
                </a:solidFill>
              </a:rPr>
              <a:t>Negative Impacts: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Need to set up guarantee account, IF you know it was funded or, 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Late cost transfers / effort reporting Issues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Unbilled accounts receivable balances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“Churning” (Status checks)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Science delays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5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2D8-4BC2-4CD9-A1F2-2221DEFB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Subin proposal status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1CF866-3814-4C6A-8FB8-B75016B32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559" y="2096383"/>
            <a:ext cx="11676882" cy="38990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963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2D8-4BC2-4CD9-A1F2-2221DEFB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Subin proposal status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02BA83-AD25-40FA-AEA1-0CE634CF7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411" y="2068103"/>
            <a:ext cx="11107436" cy="45722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801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2D8-4BC2-4CD9-A1F2-2221DEFB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Subin proposal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6DFDC-5C9B-4DE1-80DC-62F3BA76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8584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3200" dirty="0"/>
              <a:t>19 pending sub-ins with </a:t>
            </a:r>
            <a:r>
              <a:rPr lang="en-US" sz="3200" b="1" dirty="0">
                <a:solidFill>
                  <a:srgbClr val="00B050"/>
                </a:solidFill>
              </a:rPr>
              <a:t>JAN 2023 </a:t>
            </a:r>
            <a:r>
              <a:rPr lang="en-US" sz="3200" dirty="0"/>
              <a:t>proposed start date:</a:t>
            </a:r>
          </a:p>
          <a:p>
            <a:r>
              <a:rPr lang="en-US" sz="3200" dirty="0"/>
              <a:t>15 Unique PIs</a:t>
            </a:r>
            <a:r>
              <a:rPr lang="en-US" sz="2800" dirty="0"/>
              <a:t>: </a:t>
            </a:r>
          </a:p>
          <a:p>
            <a:pPr lvl="3"/>
            <a:r>
              <a:rPr lang="en-US" sz="2400" dirty="0"/>
              <a:t>7 not funded</a:t>
            </a:r>
          </a:p>
          <a:p>
            <a:pPr lvl="3"/>
            <a:r>
              <a:rPr lang="en-US" sz="2400" dirty="0"/>
              <a:t>1 still pending and in JIT</a:t>
            </a:r>
          </a:p>
          <a:p>
            <a:pPr lvl="3"/>
            <a:r>
              <a:rPr lang="en-US" sz="2400" dirty="0"/>
              <a:t>1 PI left UT</a:t>
            </a:r>
          </a:p>
          <a:p>
            <a:pPr lvl="3"/>
            <a:r>
              <a:rPr lang="en-US" sz="2400" b="1" dirty="0">
                <a:solidFill>
                  <a:srgbClr val="00B050"/>
                </a:solidFill>
              </a:rPr>
              <a:t>4 PIs did not respond</a:t>
            </a:r>
            <a:r>
              <a:rPr lang="en-US" sz="2400" b="1">
                <a:solidFill>
                  <a:srgbClr val="00B050"/>
                </a:solidFill>
              </a:rPr>
              <a:t>, followed up 2/19/23</a:t>
            </a:r>
            <a:endParaRPr lang="en-US" sz="2400" b="1" dirty="0">
              <a:solidFill>
                <a:srgbClr val="00B050"/>
              </a:solidFill>
            </a:endParaRPr>
          </a:p>
          <a:p>
            <a:pPr lvl="3"/>
            <a:r>
              <a:rPr lang="en-US" sz="2800" b="1" dirty="0"/>
              <a:t>6 confirmed awarded and UT has started work on the project</a:t>
            </a:r>
          </a:p>
          <a:p>
            <a:pPr lvl="5"/>
            <a:r>
              <a:rPr lang="en-US" sz="2800" b="1" dirty="0"/>
              <a:t>All 6 were still in submitted status at time of inquiry</a:t>
            </a:r>
          </a:p>
          <a:p>
            <a:pPr lvl="7"/>
            <a:r>
              <a:rPr lang="en-US" sz="2800" b="1" dirty="0"/>
              <a:t>No Guarantees, No subaward agreements yet received</a:t>
            </a:r>
          </a:p>
          <a:p>
            <a:pPr lvl="7"/>
            <a:endParaRPr lang="en-US" sz="2800" b="1" dirty="0"/>
          </a:p>
          <a:p>
            <a:pPr marL="2271400" lvl="7" indent="0">
              <a:buNone/>
            </a:pPr>
            <a:endParaRPr lang="en-US" sz="2800" b="1" dirty="0"/>
          </a:p>
          <a:p>
            <a:pPr lvl="2"/>
            <a:endParaRPr lang="en-US" sz="2600" b="1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F7862-5870-40D7-8282-0D8FFB08760A}"/>
              </a:ext>
            </a:extLst>
          </p:cNvPr>
          <p:cNvSpPr/>
          <p:nvPr/>
        </p:nvSpPr>
        <p:spPr>
          <a:xfrm>
            <a:off x="1569720" y="4846320"/>
            <a:ext cx="9585960" cy="1493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04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2D8-4BC2-4CD9-A1F2-2221DEFB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Subin proposal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476357-D66E-4BAE-A993-9C67E486A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812992"/>
            <a:ext cx="11029615" cy="4877368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B050"/>
                </a:solidFill>
              </a:rPr>
              <a:t>SPA’s Proactive Approach: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Email PI in month the proposal was to start</a:t>
            </a:r>
          </a:p>
          <a:p>
            <a:pPr marL="8955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Confirm work start date if funded</a:t>
            </a:r>
          </a:p>
          <a:p>
            <a:pPr marL="8955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Confirm committed effort of PI</a:t>
            </a:r>
          </a:p>
          <a:p>
            <a:r>
              <a:rPr lang="en-US" sz="2800" dirty="0"/>
              <a:t>If funded, initiate guarantee request and notify department G&amp;C team</a:t>
            </a:r>
          </a:p>
          <a:p>
            <a:pPr marL="304800" lvl="1" indent="-304800"/>
            <a:r>
              <a:rPr lang="en-US" sz="2800" dirty="0"/>
              <a:t>If not funded, update status in START</a:t>
            </a:r>
          </a:p>
          <a:p>
            <a:pPr marL="304800" lvl="1" indent="-304800"/>
            <a:endParaRPr lang="en-US" sz="2800" dirty="0"/>
          </a:p>
          <a:p>
            <a:pPr marL="0" lvl="1" indent="0">
              <a:buNone/>
            </a:pPr>
            <a:r>
              <a:rPr lang="en-US" sz="3600" dirty="0"/>
              <a:t>February emails sent out on 2/19/23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129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B516-B123-438F-AA48-FC900FFE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071342"/>
            <a:ext cx="11029615" cy="1497507"/>
          </a:xfrm>
        </p:spPr>
        <p:txBody>
          <a:bodyPr/>
          <a:lstStyle/>
          <a:p>
            <a:r>
              <a:rPr lang="en-US" sz="36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SRA Level Up Training (1 year review)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82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SRAI </a:t>
            </a:r>
            <a:r>
              <a:rPr lang="en-US" dirty="0" err="1"/>
              <a:t>LevelUp</a:t>
            </a:r>
            <a:r>
              <a:rPr lang="en-US" dirty="0"/>
              <a:t> user Statistics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ACC0BC8-7A29-4811-A7BA-C9DCFC23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DC687566-2F29-4323-90F0-0EC124FF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87D2EF-639D-4A4B-86D9-FD9B990E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819373"/>
            <a:ext cx="11029615" cy="458142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2000" dirty="0" err="1"/>
              <a:t>SRAi</a:t>
            </a:r>
            <a:r>
              <a:rPr lang="en-US" sz="2000" dirty="0"/>
              <a:t> </a:t>
            </a:r>
            <a:r>
              <a:rPr lang="en-US" sz="2000" dirty="0" err="1"/>
              <a:t>LevelUP</a:t>
            </a:r>
            <a:r>
              <a:rPr lang="en-US" sz="2000" dirty="0"/>
              <a:t> available to UTHealth research administrators and staff 4/1/2022.</a:t>
            </a:r>
          </a:p>
          <a:p>
            <a:pPr algn="ctr"/>
            <a:r>
              <a:rPr lang="en-US" sz="2000" dirty="0"/>
              <a:t>To date there are 106 active users throughout the institution. 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D5B196-934D-4D10-AD3A-850D06355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439" y="3261674"/>
            <a:ext cx="4980623" cy="3139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374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43FB-BED8-43A3-9D94-1C6FA0C8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SRAi</a:t>
            </a:r>
            <a:r>
              <a:rPr lang="en-US" dirty="0"/>
              <a:t> </a:t>
            </a:r>
            <a:r>
              <a:rPr lang="en-US" dirty="0" err="1"/>
              <a:t>Levelup</a:t>
            </a:r>
            <a:r>
              <a:rPr lang="en-US" dirty="0"/>
              <a:t> Course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FCEE-7CD4-4FC9-B67E-821FEC2F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9 modules: in-depth learning courses that go over large topical areas and are completed by taking a 50-question assessment (2-5 hours to complete).</a:t>
            </a:r>
          </a:p>
          <a:p>
            <a:pPr algn="ctr"/>
            <a:r>
              <a:rPr lang="en-US" dirty="0"/>
              <a:t>2 </a:t>
            </a:r>
            <a:r>
              <a:rPr lang="en-US" dirty="0" err="1"/>
              <a:t>mGuides</a:t>
            </a:r>
            <a:r>
              <a:rPr lang="en-US" dirty="0"/>
              <a:t>: compact learning experiences that serve as ‘how-to’ guides for the learner to understand a specific skill set. (1 hour to complete). Completing 3 </a:t>
            </a:r>
            <a:r>
              <a:rPr lang="en-US" dirty="0" err="1"/>
              <a:t>mGuides</a:t>
            </a:r>
            <a:r>
              <a:rPr lang="en-US" dirty="0"/>
              <a:t> is equivalent to one module.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79A18-3E8D-4431-B28A-8435FD2D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261" y="3573805"/>
            <a:ext cx="5675868" cy="2749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65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B516-B123-438F-AA48-FC900FF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STAFF INTRODUCTIONS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466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E168-BDD1-428A-A7F4-32E15664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SRAi</a:t>
            </a:r>
            <a:r>
              <a:rPr lang="en-US" dirty="0"/>
              <a:t> </a:t>
            </a:r>
            <a:r>
              <a:rPr lang="en-US" dirty="0" err="1"/>
              <a:t>Levelup</a:t>
            </a:r>
            <a:r>
              <a:rPr lang="en-US" dirty="0"/>
              <a:t> suggested course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EB24-97CA-466F-B5CF-45EF912C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3068"/>
            <a:ext cx="11029615" cy="4458877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Relationships, Roles, and Responsibilities in Research Administration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Principles in Research Development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Principles in Pre-Award Research Administration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Principles in Proposal Development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NIH R Series </a:t>
            </a:r>
            <a:r>
              <a:rPr lang="en-US" sz="2300" b="1" dirty="0" err="1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mGuide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Principles of Award Negotiation and Set-up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Principles of Post-Award Financial Research Administration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Research Compliance Frameworks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NIH RPPR </a:t>
            </a:r>
            <a:r>
              <a:rPr lang="en-US" sz="2300" b="1" dirty="0" err="1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mGuide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Principles of Post-Award Non-Financial Research Administration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300" b="1" dirty="0">
                <a:solidFill>
                  <a:srgbClr val="364652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Introduction to Clinical Research Management: Clinical Studies and Trials </a:t>
            </a:r>
            <a:endParaRPr lang="en-US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965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CCDB-1982-45BE-A13E-14048FC1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SRAi</a:t>
            </a:r>
            <a:r>
              <a:rPr lang="en-US" dirty="0"/>
              <a:t> </a:t>
            </a:r>
            <a:r>
              <a:rPr lang="en-US" dirty="0" err="1"/>
              <a:t>Levelup</a:t>
            </a:r>
            <a:r>
              <a:rPr lang="en-US" dirty="0"/>
              <a:t> FAQ’s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90EDD-EFAE-454A-AC17-3F74FB43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have one year from start of module or </a:t>
            </a:r>
            <a:r>
              <a:rPr lang="en-US" dirty="0" err="1"/>
              <a:t>mGuide</a:t>
            </a:r>
            <a:r>
              <a:rPr lang="en-US" dirty="0"/>
              <a:t> to complete the course. </a:t>
            </a:r>
            <a:r>
              <a:rPr lang="en-US" b="0" i="0" dirty="0">
                <a:solidFill>
                  <a:srgbClr val="364652"/>
                </a:solidFill>
                <a:effectLst/>
              </a:rPr>
              <a:t>Within that time, you may complete the coursework at any time that works best for you and your schedule.</a:t>
            </a:r>
            <a:endParaRPr lang="en-US" dirty="0"/>
          </a:p>
          <a:p>
            <a:r>
              <a:rPr lang="en-US" dirty="0"/>
              <a:t>Use the courses as a supplement for CRA preparation.</a:t>
            </a:r>
          </a:p>
          <a:p>
            <a:pPr algn="l"/>
            <a:r>
              <a:rPr lang="en-US" b="0" i="0" dirty="0">
                <a:solidFill>
                  <a:srgbClr val="364652"/>
                </a:solidFill>
                <a:effectLst/>
              </a:rPr>
              <a:t>Upon passing the assessment, learners will receive an email with instructions on how to download their </a:t>
            </a:r>
            <a:r>
              <a:rPr lang="en-US" b="0" i="0" dirty="0" err="1">
                <a:solidFill>
                  <a:srgbClr val="364652"/>
                </a:solidFill>
                <a:effectLst/>
              </a:rPr>
              <a:t>LevelUP</a:t>
            </a:r>
            <a:r>
              <a:rPr lang="en-US" b="0" i="0" dirty="0">
                <a:solidFill>
                  <a:srgbClr val="364652"/>
                </a:solidFill>
                <a:effectLst/>
              </a:rPr>
              <a:t> badge and showcase it on various platforms.</a:t>
            </a:r>
          </a:p>
          <a:p>
            <a:r>
              <a:rPr lang="en-US" dirty="0">
                <a:hlinkClick r:id="rId3"/>
              </a:rPr>
              <a:t>Registration Form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SPA.Training@uth.tmc.edu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797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B516-B123-438F-AA48-FC900FFE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014413"/>
            <a:ext cx="11029615" cy="1497507"/>
          </a:xfrm>
        </p:spPr>
        <p:txBody>
          <a:bodyPr/>
          <a:lstStyle/>
          <a:p>
            <a:r>
              <a:rPr lang="en-US" sz="36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pple Chancery"/>
              </a:rPr>
              <a:t>Effort Reporting Updates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10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B816-3073-420B-B866-633F795E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individual statements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17BE79E-B1B2-4DC3-B194-FCF13B6140BB}"/>
              </a:ext>
            </a:extLst>
          </p:cNvPr>
          <p:cNvSpPr txBox="1"/>
          <p:nvPr/>
        </p:nvSpPr>
        <p:spPr>
          <a:xfrm>
            <a:off x="491635" y="2096040"/>
            <a:ext cx="5454650" cy="5572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July 2021-Februrary 2022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E5EF196-5B73-42CE-9275-AEF228CEC0ED}"/>
              </a:ext>
            </a:extLst>
          </p:cNvPr>
          <p:cNvSpPr txBox="1"/>
          <p:nvPr/>
        </p:nvSpPr>
        <p:spPr>
          <a:xfrm>
            <a:off x="6156158" y="2096040"/>
            <a:ext cx="5454650" cy="5572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March – August 2022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77286CB-58A3-41EC-89FB-C3096284DFDE}"/>
              </a:ext>
            </a:extLst>
          </p:cNvPr>
          <p:cNvSpPr txBox="1"/>
          <p:nvPr/>
        </p:nvSpPr>
        <p:spPr>
          <a:xfrm>
            <a:off x="1464527" y="6150506"/>
            <a:ext cx="3508865" cy="501650"/>
          </a:xfrm>
          <a:prstGeom prst="rect">
            <a:avLst/>
          </a:prstGeom>
          <a:solidFill>
            <a:schemeClr val="accent5"/>
          </a:solidFill>
          <a:ln w="9525" cmpd="sng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Total Outstanding =</a:t>
            </a:r>
            <a:r>
              <a:rPr lang="en-US" sz="2000" b="1" baseline="0" dirty="0">
                <a:solidFill>
                  <a:schemeClr val="bg1"/>
                </a:solidFill>
              </a:rPr>
              <a:t> 36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21B2DA2-71CE-4332-9591-679538D8B738}"/>
              </a:ext>
            </a:extLst>
          </p:cNvPr>
          <p:cNvSpPr txBox="1"/>
          <p:nvPr/>
        </p:nvSpPr>
        <p:spPr>
          <a:xfrm>
            <a:off x="7129050" y="6150506"/>
            <a:ext cx="3508865" cy="501650"/>
          </a:xfrm>
          <a:prstGeom prst="rect">
            <a:avLst/>
          </a:prstGeom>
          <a:solidFill>
            <a:srgbClr val="A20000"/>
          </a:solidFill>
          <a:ln w="9525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Total Outstanding =</a:t>
            </a:r>
            <a:r>
              <a:rPr lang="en-US" sz="2000" b="1" baseline="0" dirty="0">
                <a:solidFill>
                  <a:schemeClr val="bg1"/>
                </a:solidFill>
              </a:rPr>
              <a:t> 113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D6F30B1-B249-4D73-9EB4-66C9923B8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38258"/>
              </p:ext>
            </p:extLst>
          </p:nvPr>
        </p:nvGraphicFramePr>
        <p:xfrm>
          <a:off x="491636" y="2793938"/>
          <a:ext cx="5454650" cy="304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9123CA5-489D-4626-95CB-50A3BEC5B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326421"/>
              </p:ext>
            </p:extLst>
          </p:nvPr>
        </p:nvGraphicFramePr>
        <p:xfrm>
          <a:off x="6156158" y="2742201"/>
          <a:ext cx="5454650" cy="309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499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B816-3073-420B-B866-633F795E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Project statements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17BE79E-B1B2-4DC3-B194-FCF13B6140BB}"/>
              </a:ext>
            </a:extLst>
          </p:cNvPr>
          <p:cNvSpPr txBox="1"/>
          <p:nvPr/>
        </p:nvSpPr>
        <p:spPr>
          <a:xfrm>
            <a:off x="491635" y="2096040"/>
            <a:ext cx="5454650" cy="5572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July 2021-Februrary 2022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E5EF196-5B73-42CE-9275-AEF228CEC0ED}"/>
              </a:ext>
            </a:extLst>
          </p:cNvPr>
          <p:cNvSpPr txBox="1"/>
          <p:nvPr/>
        </p:nvSpPr>
        <p:spPr>
          <a:xfrm>
            <a:off x="6156158" y="2096040"/>
            <a:ext cx="5454650" cy="5572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March – August 2022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77286CB-58A3-41EC-89FB-C3096284DFDE}"/>
              </a:ext>
            </a:extLst>
          </p:cNvPr>
          <p:cNvSpPr txBox="1"/>
          <p:nvPr/>
        </p:nvSpPr>
        <p:spPr>
          <a:xfrm>
            <a:off x="1464527" y="6150506"/>
            <a:ext cx="3508865" cy="501650"/>
          </a:xfrm>
          <a:prstGeom prst="rect">
            <a:avLst/>
          </a:prstGeom>
          <a:solidFill>
            <a:srgbClr val="C00000"/>
          </a:solidFill>
          <a:ln w="9525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Total Outstanding =</a:t>
            </a:r>
            <a:r>
              <a:rPr lang="en-US" sz="2000" b="1" baseline="0" dirty="0">
                <a:solidFill>
                  <a:schemeClr val="bg1"/>
                </a:solidFill>
              </a:rPr>
              <a:t> 84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21B2DA2-71CE-4332-9591-679538D8B738}"/>
              </a:ext>
            </a:extLst>
          </p:cNvPr>
          <p:cNvSpPr txBox="1"/>
          <p:nvPr/>
        </p:nvSpPr>
        <p:spPr>
          <a:xfrm>
            <a:off x="7129050" y="6150506"/>
            <a:ext cx="3508865" cy="501650"/>
          </a:xfrm>
          <a:prstGeom prst="rect">
            <a:avLst/>
          </a:prstGeom>
          <a:solidFill>
            <a:srgbClr val="C00000"/>
          </a:solidFill>
          <a:ln w="9525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Total Outstanding =</a:t>
            </a:r>
            <a:r>
              <a:rPr lang="en-US" sz="2000" b="1" baseline="0" dirty="0">
                <a:solidFill>
                  <a:schemeClr val="bg1"/>
                </a:solidFill>
              </a:rPr>
              <a:t> 169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71DA41-4A24-49CB-BE1D-5EBD77499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639"/>
              </p:ext>
            </p:extLst>
          </p:nvPr>
        </p:nvGraphicFramePr>
        <p:xfrm>
          <a:off x="6156158" y="2662168"/>
          <a:ext cx="5454650" cy="308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FBD5CE6-57F3-4B14-B47A-7BE3EB05C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417309"/>
              </p:ext>
            </p:extLst>
          </p:nvPr>
        </p:nvGraphicFramePr>
        <p:xfrm>
          <a:off x="581192" y="2653252"/>
          <a:ext cx="5365093" cy="309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3211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B821-38FA-468E-93DF-10262D68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Delegating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D803F-4BDA-4FB5-8C1D-71A934DC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93" y="606219"/>
            <a:ext cx="11029615" cy="3678303"/>
          </a:xfrm>
        </p:spPr>
        <p:txBody>
          <a:bodyPr/>
          <a:lstStyle/>
          <a:p>
            <a:r>
              <a:rPr lang="en-US" dirty="0"/>
              <a:t>Since March 2022, SPA utilizes a proxy/project designee system for PIs who are no longer with UTHealth</a:t>
            </a:r>
          </a:p>
          <a:p>
            <a:r>
              <a:rPr lang="en-US" dirty="0"/>
              <a:t>No “partial” delegation is permitted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7C9AE0-EB89-406B-B8AA-2E20112C5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358363"/>
              </p:ext>
            </p:extLst>
          </p:nvPr>
        </p:nvGraphicFramePr>
        <p:xfrm>
          <a:off x="838200" y="3878980"/>
          <a:ext cx="10515600" cy="194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C99142-95FF-4DA5-8C87-2C7CF697CD41}"/>
              </a:ext>
            </a:extLst>
          </p:cNvPr>
          <p:cNvSpPr txBox="1"/>
          <p:nvPr/>
        </p:nvSpPr>
        <p:spPr>
          <a:xfrm>
            <a:off x="720691" y="3429000"/>
            <a:ext cx="1075061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assign a Proxy for a PI who has left UTHealth</a:t>
            </a:r>
          </a:p>
        </p:txBody>
      </p:sp>
      <p:sp>
        <p:nvSpPr>
          <p:cNvPr id="4" name="Flowchart: Merge 3">
            <a:extLst>
              <a:ext uri="{FF2B5EF4-FFF2-40B4-BE49-F238E27FC236}">
                <a16:creationId xmlns:a16="http://schemas.microsoft.com/office/drawing/2014/main" id="{8B188208-4D6C-4FD2-8BB5-9656C5B2999B}"/>
              </a:ext>
            </a:extLst>
          </p:cNvPr>
          <p:cNvSpPr/>
          <p:nvPr/>
        </p:nvSpPr>
        <p:spPr>
          <a:xfrm>
            <a:off x="2512193" y="3528862"/>
            <a:ext cx="394636" cy="250257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D16FD033-7CA4-49F1-A6F4-4000B023EDA7}"/>
              </a:ext>
            </a:extLst>
          </p:cNvPr>
          <p:cNvSpPr/>
          <p:nvPr/>
        </p:nvSpPr>
        <p:spPr>
          <a:xfrm>
            <a:off x="9285171" y="3528862"/>
            <a:ext cx="394636" cy="250257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0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D610-2095-4437-AA05-CADBD750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the upcoming reporting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9B1B-DE94-4718-8872-FF96349D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485013"/>
          </a:xfrm>
        </p:spPr>
        <p:txBody>
          <a:bodyPr/>
          <a:lstStyle/>
          <a:p>
            <a:r>
              <a:rPr lang="en-US" sz="2400" dirty="0"/>
              <a:t>For any expected cost transfers, please leave statements in “Ready for Pre-Review” status</a:t>
            </a:r>
          </a:p>
          <a:p>
            <a:r>
              <a:rPr lang="en-US" sz="2400" dirty="0"/>
              <a:t>Journal Entries </a:t>
            </a:r>
            <a:r>
              <a:rPr lang="en-US" sz="2400" dirty="0">
                <a:sym typeface="Wingdings" panose="05000000000000000000" pitchFamily="2" charset="2"/>
              </a:rPr>
              <a:t> Send journal IDs to effort</a:t>
            </a:r>
            <a:endParaRPr lang="en-US" sz="2400" dirty="0"/>
          </a:p>
          <a:p>
            <a:r>
              <a:rPr lang="en-US" sz="2400" dirty="0"/>
              <a:t>Minimum/Maximum Effort Waiver Justification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200" dirty="0"/>
              <a:t>Cause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200" dirty="0"/>
              <a:t>Plan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sz="2200" dirty="0"/>
              <a:t>Timeline</a:t>
            </a:r>
          </a:p>
          <a:p>
            <a:pPr marL="781200" lvl="1" indent="-457200">
              <a:buFont typeface="+mj-lt"/>
              <a:buAutoNum type="arabicPeriod"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4CD3D-E46E-4396-A4D7-32CB3DC2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80" y="4355183"/>
            <a:ext cx="2045527" cy="20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3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191F-4339-4AB3-96B2-FDFB205B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4" y="390568"/>
            <a:ext cx="10515600" cy="1325563"/>
          </a:xfrm>
        </p:spPr>
        <p:txBody>
          <a:bodyPr/>
          <a:lstStyle/>
          <a:p>
            <a:r>
              <a:rPr lang="en-US" dirty="0"/>
              <a:t>Tentative Schedule for 9/1/22-2/28/23 Period</a:t>
            </a:r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03727B7E-6FE8-4CBF-9B32-143B7D743286}"/>
              </a:ext>
            </a:extLst>
          </p:cNvPr>
          <p:cNvSpPr/>
          <p:nvPr/>
        </p:nvSpPr>
        <p:spPr>
          <a:xfrm>
            <a:off x="838200" y="3429000"/>
            <a:ext cx="2809875" cy="612648"/>
          </a:xfrm>
          <a:prstGeom prst="flowChartInputOutput">
            <a:avLst/>
          </a:prstGeom>
          <a:solidFill>
            <a:srgbClr val="03CF16"/>
          </a:solidFill>
          <a:ln>
            <a:solidFill>
              <a:srgbClr val="03C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20, 2023</a:t>
            </a:r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155CD944-4D9E-4CFE-9239-AEE9A0913CA4}"/>
              </a:ext>
            </a:extLst>
          </p:cNvPr>
          <p:cNvSpPr/>
          <p:nvPr/>
        </p:nvSpPr>
        <p:spPr>
          <a:xfrm>
            <a:off x="3307558" y="3429000"/>
            <a:ext cx="2809875" cy="612648"/>
          </a:xfrm>
          <a:prstGeom prst="flowChartInputOutput">
            <a:avLst/>
          </a:prstGeom>
          <a:solidFill>
            <a:srgbClr val="FFDC2D"/>
          </a:solidFill>
          <a:ln>
            <a:solidFill>
              <a:srgbClr val="FFD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4, 2023</a:t>
            </a:r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79B9DC3A-E72E-454A-9F22-6309C65C4BCE}"/>
              </a:ext>
            </a:extLst>
          </p:cNvPr>
          <p:cNvSpPr/>
          <p:nvPr/>
        </p:nvSpPr>
        <p:spPr>
          <a:xfrm>
            <a:off x="8246274" y="3429000"/>
            <a:ext cx="2809875" cy="612648"/>
          </a:xfrm>
          <a:prstGeom prst="flowChartInputOutp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D04264BB-2A7D-46B4-AA27-F1055F7DA665}"/>
              </a:ext>
            </a:extLst>
          </p:cNvPr>
          <p:cNvSpPr/>
          <p:nvPr/>
        </p:nvSpPr>
        <p:spPr>
          <a:xfrm>
            <a:off x="5776916" y="3429000"/>
            <a:ext cx="2809875" cy="612648"/>
          </a:xfrm>
          <a:prstGeom prst="flowChartInputOutp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5,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B7CA93-2910-4C76-8D11-3F3556AA67C8}"/>
              </a:ext>
            </a:extLst>
          </p:cNvPr>
          <p:cNvSpPr txBox="1"/>
          <p:nvPr/>
        </p:nvSpPr>
        <p:spPr>
          <a:xfrm>
            <a:off x="3540920" y="4704808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Certification period opens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03DE95-A902-43A6-B8C3-8A7D9347105A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2243137" y="2936240"/>
            <a:ext cx="1" cy="492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78FFFE-9AEA-456B-A90F-8FE340B8C12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431508" y="4041648"/>
            <a:ext cx="0" cy="494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C3BFEF-10A2-4CA3-B4FA-3958FD66E3DF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7181853" y="2936240"/>
            <a:ext cx="1" cy="492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6528CD-09C9-46AD-9258-FEC54A89BC8C}"/>
              </a:ext>
            </a:extLst>
          </p:cNvPr>
          <p:cNvCxnSpPr>
            <a:cxnSpLocks/>
          </p:cNvCxnSpPr>
          <p:nvPr/>
        </p:nvCxnSpPr>
        <p:spPr>
          <a:xfrm>
            <a:off x="9390544" y="4044112"/>
            <a:ext cx="0" cy="491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E386F42E-86C2-4CB6-9136-80EB137E1C05}"/>
              </a:ext>
            </a:extLst>
          </p:cNvPr>
          <p:cNvSpPr/>
          <p:nvPr/>
        </p:nvSpPr>
        <p:spPr>
          <a:xfrm>
            <a:off x="2174557" y="2856992"/>
            <a:ext cx="13716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73A164B0-058D-4498-A2C1-00C7938C8B5F}"/>
              </a:ext>
            </a:extLst>
          </p:cNvPr>
          <p:cNvSpPr/>
          <p:nvPr/>
        </p:nvSpPr>
        <p:spPr>
          <a:xfrm>
            <a:off x="9321964" y="4444603"/>
            <a:ext cx="13716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3E0857BD-331A-47D0-8FC3-519F41C67030}"/>
              </a:ext>
            </a:extLst>
          </p:cNvPr>
          <p:cNvSpPr/>
          <p:nvPr/>
        </p:nvSpPr>
        <p:spPr>
          <a:xfrm>
            <a:off x="7113273" y="2828544"/>
            <a:ext cx="13716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7DCFC18B-3613-4F8B-AE38-A2B36BBFB03B}"/>
              </a:ext>
            </a:extLst>
          </p:cNvPr>
          <p:cNvSpPr/>
          <p:nvPr/>
        </p:nvSpPr>
        <p:spPr>
          <a:xfrm>
            <a:off x="4362928" y="4455779"/>
            <a:ext cx="13716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65E0D4-9439-4842-BAC8-99C33A6ADC56}"/>
              </a:ext>
            </a:extLst>
          </p:cNvPr>
          <p:cNvSpPr txBox="1"/>
          <p:nvPr/>
        </p:nvSpPr>
        <p:spPr>
          <a:xfrm>
            <a:off x="1424990" y="2134846"/>
            <a:ext cx="163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Pre-Review period opens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30142D-3EDA-4CD4-AD8B-64D4862F18A2}"/>
              </a:ext>
            </a:extLst>
          </p:cNvPr>
          <p:cNvSpPr txBox="1"/>
          <p:nvPr/>
        </p:nvSpPr>
        <p:spPr>
          <a:xfrm>
            <a:off x="6187892" y="2270173"/>
            <a:ext cx="2027722" cy="37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Certification closes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C08772-4FCB-46A6-B3FF-EE6A2382E3F2}"/>
              </a:ext>
            </a:extLst>
          </p:cNvPr>
          <p:cNvSpPr txBox="1"/>
          <p:nvPr/>
        </p:nvSpPr>
        <p:spPr>
          <a:xfrm>
            <a:off x="8376682" y="4748697"/>
            <a:ext cx="209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Effort Reconciliation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3C8CBF-89C9-46C5-9D0D-547F083F47A5}"/>
              </a:ext>
            </a:extLst>
          </p:cNvPr>
          <p:cNvSpPr txBox="1"/>
          <p:nvPr/>
        </p:nvSpPr>
        <p:spPr>
          <a:xfrm>
            <a:off x="2800265" y="5944145"/>
            <a:ext cx="100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Weeks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2F797E-2298-4BF0-8E5E-83B71E4C79B0}"/>
              </a:ext>
            </a:extLst>
          </p:cNvPr>
          <p:cNvCxnSpPr>
            <a:cxnSpLocks/>
          </p:cNvCxnSpPr>
          <p:nvPr/>
        </p:nvCxnSpPr>
        <p:spPr>
          <a:xfrm>
            <a:off x="838200" y="5967663"/>
            <a:ext cx="1021794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0F20FBD-568D-4BF0-B78F-54B4D74185DF}"/>
              </a:ext>
            </a:extLst>
          </p:cNvPr>
          <p:cNvCxnSpPr/>
          <p:nvPr/>
        </p:nvCxnSpPr>
        <p:spPr>
          <a:xfrm>
            <a:off x="2243137" y="5804034"/>
            <a:ext cx="0" cy="385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8EEC54-AAF6-403C-98B7-F73413923C58}"/>
              </a:ext>
            </a:extLst>
          </p:cNvPr>
          <p:cNvCxnSpPr/>
          <p:nvPr/>
        </p:nvCxnSpPr>
        <p:spPr>
          <a:xfrm>
            <a:off x="4431508" y="5804034"/>
            <a:ext cx="0" cy="385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626BA9-4F4B-44E2-AECA-18161104727B}"/>
              </a:ext>
            </a:extLst>
          </p:cNvPr>
          <p:cNvCxnSpPr/>
          <p:nvPr/>
        </p:nvCxnSpPr>
        <p:spPr>
          <a:xfrm>
            <a:off x="7201753" y="5804034"/>
            <a:ext cx="0" cy="385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E29A495-C09A-4ACF-90EB-4E2BF5B988D1}"/>
              </a:ext>
            </a:extLst>
          </p:cNvPr>
          <p:cNvSpPr txBox="1"/>
          <p:nvPr/>
        </p:nvSpPr>
        <p:spPr>
          <a:xfrm>
            <a:off x="5328955" y="5944145"/>
            <a:ext cx="111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~1 Month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9EC346-5DBB-497D-A37C-7DC7AA45CBFA}"/>
              </a:ext>
            </a:extLst>
          </p:cNvPr>
          <p:cNvSpPr txBox="1"/>
          <p:nvPr/>
        </p:nvSpPr>
        <p:spPr>
          <a:xfrm>
            <a:off x="8376683" y="5944145"/>
            <a:ext cx="169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~2 Months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50BAE8D1-A037-4A22-B33D-1AA28D033F68}"/>
              </a:ext>
            </a:extLst>
          </p:cNvPr>
          <p:cNvSpPr/>
          <p:nvPr/>
        </p:nvSpPr>
        <p:spPr>
          <a:xfrm>
            <a:off x="9195494" y="3594969"/>
            <a:ext cx="911433" cy="25847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20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B516-B123-438F-AA48-FC900FFE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071342"/>
            <a:ext cx="11029615" cy="1497507"/>
          </a:xfrm>
        </p:spPr>
        <p:txBody>
          <a:bodyPr/>
          <a:lstStyle/>
          <a:p>
            <a:r>
              <a:rPr lang="en-US" dirty="0"/>
              <a:t>Q &amp;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02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New staff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103A-4E52-4F4E-A160-9CFA984D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899629"/>
            <a:ext cx="11388074" cy="4540499"/>
          </a:xfrm>
        </p:spPr>
        <p:txBody>
          <a:bodyPr anchor="t">
            <a:normAutofit/>
          </a:bodyPr>
          <a:lstStyle/>
          <a:p>
            <a:pPr marL="324000" lvl="1" indent="0">
              <a:buNone/>
            </a:pPr>
            <a:r>
              <a:rPr lang="en-US" sz="3600" b="1" dirty="0"/>
              <a:t>If this is your first AURA meeting:</a:t>
            </a:r>
          </a:p>
          <a:p>
            <a:pPr lvl="1">
              <a:buFontTx/>
              <a:buChar char="-"/>
            </a:pPr>
            <a:r>
              <a:rPr lang="en-US" sz="3600" dirty="0"/>
              <a:t>Unmute yourself, turn on your camera, and please tell us</a:t>
            </a:r>
          </a:p>
          <a:p>
            <a:pPr marL="324000" lvl="1" indent="0">
              <a:buNone/>
            </a:pPr>
            <a:r>
              <a:rPr lang="en-US" sz="3600" dirty="0"/>
              <a:t>			your name</a:t>
            </a:r>
          </a:p>
          <a:p>
            <a:pPr marL="324000" lvl="1" indent="0">
              <a:buNone/>
            </a:pPr>
            <a:r>
              <a:rPr lang="en-US" sz="3600" dirty="0"/>
              <a:t>			department</a:t>
            </a:r>
          </a:p>
          <a:p>
            <a:pPr marL="324000" lvl="1" indent="0">
              <a:buNone/>
            </a:pPr>
            <a:r>
              <a:rPr lang="en-US" sz="3600" dirty="0"/>
              <a:t>			role/title</a:t>
            </a:r>
          </a:p>
          <a:p>
            <a:pPr marL="324000" lvl="1" indent="0">
              <a:buNone/>
            </a:pPr>
            <a:r>
              <a:rPr lang="en-US" sz="3600" dirty="0"/>
              <a:t>			anything else you’d like to share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58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B516-B123-438F-AA48-FC900FF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</a:t>
            </a:r>
            <a:r>
              <a:rPr lang="en-US" dirty="0" err="1"/>
              <a:t>rcoi</a:t>
            </a:r>
            <a:r>
              <a:rPr lang="en-US" dirty="0"/>
              <a:t> forms in start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56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Submitting </a:t>
            </a:r>
            <a:r>
              <a:rPr lang="en-US" dirty="0" err="1"/>
              <a:t>rcoi</a:t>
            </a:r>
            <a:r>
              <a:rPr lang="en-US" dirty="0"/>
              <a:t> forms in start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FBD2508-85B8-4022-9B45-3E1A4D4B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2" y="1860514"/>
            <a:ext cx="10142482" cy="485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7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Submitting </a:t>
            </a:r>
            <a:r>
              <a:rPr lang="en-US" dirty="0" err="1"/>
              <a:t>rcoi</a:t>
            </a:r>
            <a:r>
              <a:rPr lang="en-US" dirty="0"/>
              <a:t> forms in start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FF104EAC-BBB9-4D00-97E4-DDA5E8FE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4" y="2776556"/>
            <a:ext cx="9763468" cy="387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A508-1E43-471D-8752-C59A46A17223}"/>
              </a:ext>
            </a:extLst>
          </p:cNvPr>
          <p:cNvSpPr txBox="1"/>
          <p:nvPr/>
        </p:nvSpPr>
        <p:spPr>
          <a:xfrm>
            <a:off x="581192" y="1834427"/>
            <a:ext cx="10633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Monitoring – Triggers from Statuses and from the Responsible checkbox</a:t>
            </a:r>
          </a:p>
          <a:p>
            <a:r>
              <a:rPr lang="en-US" dirty="0"/>
              <a:t>	-Guarantee Requested;  Awarded: Processing;  Agreement in Negotiation;  Active; Final Review:  Agreements</a:t>
            </a:r>
          </a:p>
          <a:p>
            <a:r>
              <a:rPr lang="en-US" dirty="0"/>
              <a:t>	-	Final Review:  Agreements – Modified Route specific to Proposal Type CTA/Monetary Agreements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96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Submitting </a:t>
            </a:r>
            <a:r>
              <a:rPr lang="en-US" dirty="0" err="1"/>
              <a:t>rcoi</a:t>
            </a:r>
            <a:r>
              <a:rPr lang="en-US" dirty="0"/>
              <a:t> forms in start</a:t>
            </a:r>
          </a:p>
        </p:txBody>
      </p:sp>
      <p:pic>
        <p:nvPicPr>
          <p:cNvPr id="3074" name="Picture 5">
            <a:extLst>
              <a:ext uri="{FF2B5EF4-FFF2-40B4-BE49-F238E27FC236}">
                <a16:creationId xmlns:a16="http://schemas.microsoft.com/office/drawing/2014/main" id="{39816AFC-3D53-4A40-9DDE-3A1F0D13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" y="123694"/>
            <a:ext cx="11708524" cy="661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09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37-E1AB-4A54-9843-35489D6968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 anchor="ctr"/>
          <a:lstStyle/>
          <a:p>
            <a:pPr algn="ctr"/>
            <a:r>
              <a:rPr lang="en-US" dirty="0"/>
              <a:t>Submitting </a:t>
            </a:r>
            <a:r>
              <a:rPr lang="en-US" dirty="0" err="1"/>
              <a:t>rcoi</a:t>
            </a:r>
            <a:r>
              <a:rPr lang="en-US" dirty="0"/>
              <a:t> forms in start</a:t>
            </a:r>
          </a:p>
        </p:txBody>
      </p:sp>
      <p:pic>
        <p:nvPicPr>
          <p:cNvPr id="4098" name="Picture 7">
            <a:extLst>
              <a:ext uri="{FF2B5EF4-FFF2-40B4-BE49-F238E27FC236}">
                <a16:creationId xmlns:a16="http://schemas.microsoft.com/office/drawing/2014/main" id="{8E24AB6C-5258-4D3F-97AF-84A1D506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8" y="155433"/>
            <a:ext cx="5734050" cy="102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19E22F0-FBAF-4793-A7A1-8F8322F2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73" y="-3670048"/>
            <a:ext cx="5734050" cy="102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053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8004</TotalTime>
  <Words>1041</Words>
  <Application>Microsoft Office PowerPoint</Application>
  <PresentationFormat>Widescreen</PresentationFormat>
  <Paragraphs>154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MS Mincho</vt:lpstr>
      <vt:lpstr>Apple Chancery</vt:lpstr>
      <vt:lpstr>Arial</vt:lpstr>
      <vt:lpstr>Arial Black</vt:lpstr>
      <vt:lpstr>Calibri</vt:lpstr>
      <vt:lpstr>Gill Sans MT</vt:lpstr>
      <vt:lpstr>Raleway</vt:lpstr>
      <vt:lpstr>Times New Roman</vt:lpstr>
      <vt:lpstr>Wingdings</vt:lpstr>
      <vt:lpstr>Wingdings 2</vt:lpstr>
      <vt:lpstr>Dividend</vt:lpstr>
      <vt:lpstr>AURA Assembly of University research administrators</vt:lpstr>
      <vt:lpstr>AGENDA</vt:lpstr>
      <vt:lpstr>NEW STAFF INTRODUCTIONS</vt:lpstr>
      <vt:lpstr>New staff introductions</vt:lpstr>
      <vt:lpstr>Submitting rcoi forms in start</vt:lpstr>
      <vt:lpstr>Submitting rcoi forms in start</vt:lpstr>
      <vt:lpstr>Submitting rcoi forms in start</vt:lpstr>
      <vt:lpstr>Submitting rcoi forms in start</vt:lpstr>
      <vt:lpstr>Submitting rcoi forms in start</vt:lpstr>
      <vt:lpstr>Department Administrators (DA I ROLE) Can View Project statuses in the COI module</vt:lpstr>
      <vt:lpstr>PowerPoint Presentation</vt:lpstr>
      <vt:lpstr>PowerPoint Presentation</vt:lpstr>
      <vt:lpstr>WORKFLOW MAP ENABLED FOR DA I ROLE</vt:lpstr>
      <vt:lpstr>PowerPoint Presentation</vt:lpstr>
      <vt:lpstr>PowerPoint Presentation</vt:lpstr>
      <vt:lpstr>PowerPoint Presentation</vt:lpstr>
      <vt:lpstr>WORKFLOW MAP ENABLED FOR DA I ROLE</vt:lpstr>
      <vt:lpstr>SPA Award Processing Team – A Trial</vt:lpstr>
      <vt:lpstr>Award Processing Team</vt:lpstr>
      <vt:lpstr>Subin Proposal Status Inquiries</vt:lpstr>
      <vt:lpstr>Subin proposal status</vt:lpstr>
      <vt:lpstr>Subin proposal status</vt:lpstr>
      <vt:lpstr>Subin proposal status</vt:lpstr>
      <vt:lpstr>Subin proposal status</vt:lpstr>
      <vt:lpstr>Subin proposal status</vt:lpstr>
      <vt:lpstr>Subin proposal status</vt:lpstr>
      <vt:lpstr>SRA Level Up Training (1 year review)</vt:lpstr>
      <vt:lpstr>SRAI LevelUp user Statistics</vt:lpstr>
      <vt:lpstr>SRAi Levelup Course Statistics</vt:lpstr>
      <vt:lpstr>SRAi Levelup suggested course order</vt:lpstr>
      <vt:lpstr>SRAi Levelup FAQ’s</vt:lpstr>
      <vt:lpstr>Effort Reporting Updates</vt:lpstr>
      <vt:lpstr>Outstanding individual statements</vt:lpstr>
      <vt:lpstr>Outstanding Project statements</vt:lpstr>
      <vt:lpstr>Delegating Certification</vt:lpstr>
      <vt:lpstr>Tips for the upcoming reporting period</vt:lpstr>
      <vt:lpstr>Tentative Schedule for 9/1/22-2/28/23 Period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AURA</dc:title>
  <dc:creator>Kreidler, Kathleen</dc:creator>
  <cp:lastModifiedBy>Huynh, Hung</cp:lastModifiedBy>
  <cp:revision>223</cp:revision>
  <dcterms:created xsi:type="dcterms:W3CDTF">2021-01-14T19:57:06Z</dcterms:created>
  <dcterms:modified xsi:type="dcterms:W3CDTF">2023-02-21T15:57:32Z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1FC89C49-6AB3-4FCB-A622-1A2024386C7F</vt:lpwstr>
  </property>
  <property fmtid="{D5CDD505-2E9C-101B-9397-08002B2CF9AE}" pid="3" name="ArticulatePath">
    <vt:lpwstr>Presentation1</vt:lpwstr>
  </property>
</Properties>
</file>